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0" r:id="rId9"/>
    <p:sldId id="271" r:id="rId10"/>
    <p:sldId id="267" r:id="rId11"/>
    <p:sldId id="264" r:id="rId12"/>
    <p:sldId id="265" r:id="rId13"/>
    <p:sldId id="266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599"/>
  </p:normalViewPr>
  <p:slideViewPr>
    <p:cSldViewPr snapToGrid="0" snapToObjects="1">
      <p:cViewPr varScale="1">
        <p:scale>
          <a:sx n="110" d="100"/>
          <a:sy n="110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0F6D09-369C-D54B-A3CE-5749C1BC61AF}" type="datetimeFigureOut">
              <a:rPr lang="en-US" smtClean="0"/>
              <a:t>1/8/22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A26559-D903-1E4A-B8CD-756C48799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43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7D7E7-D03A-8F44-90BE-92549B396644}" type="datetimeFigureOut">
              <a:rPr lang="en-US" smtClean="0"/>
              <a:t>1/8/22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365C5-9E2E-BB44-8BF9-C4977C46D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022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7D7E7-D03A-8F44-90BE-92549B396644}" type="datetimeFigureOut">
              <a:rPr lang="en-US" smtClean="0"/>
              <a:t>1/8/22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365C5-9E2E-BB44-8BF9-C4977C46D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564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7D7E7-D03A-8F44-90BE-92549B396644}" type="datetimeFigureOut">
              <a:rPr lang="en-US" smtClean="0"/>
              <a:t>1/8/22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365C5-9E2E-BB44-8BF9-C4977C46D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432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7D7E7-D03A-8F44-90BE-92549B396644}" type="datetimeFigureOut">
              <a:rPr lang="en-US" smtClean="0"/>
              <a:t>1/8/22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365C5-9E2E-BB44-8BF9-C4977C46D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851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7D7E7-D03A-8F44-90BE-92549B396644}" type="datetimeFigureOut">
              <a:rPr lang="en-US" smtClean="0"/>
              <a:t>1/8/22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365C5-9E2E-BB44-8BF9-C4977C46D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859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7D7E7-D03A-8F44-90BE-92549B396644}" type="datetimeFigureOut">
              <a:rPr lang="en-US" smtClean="0"/>
              <a:t>1/8/22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365C5-9E2E-BB44-8BF9-C4977C46D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6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7D7E7-D03A-8F44-90BE-92549B396644}" type="datetimeFigureOut">
              <a:rPr lang="en-US" smtClean="0"/>
              <a:t>1/8/22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365C5-9E2E-BB44-8BF9-C4977C46D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78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7D7E7-D03A-8F44-90BE-92549B396644}" type="datetimeFigureOut">
              <a:rPr lang="en-US" smtClean="0"/>
              <a:t>1/8/22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365C5-9E2E-BB44-8BF9-C4977C46D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2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7D7E7-D03A-8F44-90BE-92549B396644}" type="datetimeFigureOut">
              <a:rPr lang="en-US" smtClean="0"/>
              <a:t>1/8/22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365C5-9E2E-BB44-8BF9-C4977C46D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888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7D7E7-D03A-8F44-90BE-92549B396644}" type="datetimeFigureOut">
              <a:rPr lang="en-US" smtClean="0"/>
              <a:t>1/8/22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365C5-9E2E-BB44-8BF9-C4977C46D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083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7D7E7-D03A-8F44-90BE-92549B396644}" type="datetimeFigureOut">
              <a:rPr lang="en-US" smtClean="0"/>
              <a:t>1/8/22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E365C5-9E2E-BB44-8BF9-C4977C46D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654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E7D7E7-D03A-8F44-90BE-92549B396644}" type="datetimeFigureOut">
              <a:rPr lang="en-US" smtClean="0"/>
              <a:t>1/8/22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365C5-9E2E-BB44-8BF9-C4977C46D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459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Beliefs and endogenous cognitive levels: An experimental study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Marina </a:t>
            </a:r>
            <a:r>
              <a:rPr lang="en-US" dirty="0" err="1"/>
              <a:t>Agranov</a:t>
            </a:r>
            <a:r>
              <a:rPr lang="en-US" dirty="0"/>
              <a:t>, Elizabeth </a:t>
            </a:r>
            <a:r>
              <a:rPr lang="en-US" dirty="0" err="1"/>
              <a:t>Potamites</a:t>
            </a:r>
            <a:r>
              <a:rPr lang="en-US" dirty="0"/>
              <a:t>, Andrew </a:t>
            </a:r>
            <a:r>
              <a:rPr lang="en-US" dirty="0" err="1"/>
              <a:t>Schotter</a:t>
            </a:r>
            <a:r>
              <a:rPr lang="en-US" dirty="0"/>
              <a:t>, Chloe </a:t>
            </a:r>
            <a:r>
              <a:rPr lang="en-US" dirty="0" err="1"/>
              <a:t>Tergiman</a:t>
            </a:r>
            <a:endParaRPr lang="en-US" dirty="0"/>
          </a:p>
          <a:p>
            <a:endParaRPr lang="en-US" dirty="0"/>
          </a:p>
          <a:p>
            <a:r>
              <a:rPr lang="en-US" dirty="0"/>
              <a:t>Games and Economic Behavior (2012)</a:t>
            </a:r>
          </a:p>
        </p:txBody>
      </p:sp>
    </p:spTree>
    <p:extLst>
      <p:ext uri="{BB962C8B-B14F-4D97-AF65-F5344CB8AC3E}">
        <p14:creationId xmlns:p14="http://schemas.microsoft.com/office/powerpoint/2010/main" val="1686706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464"/>
            <a:ext cx="10515600" cy="1325563"/>
          </a:xfrm>
        </p:spPr>
        <p:txBody>
          <a:bodyPr/>
          <a:lstStyle/>
          <a:p>
            <a:r>
              <a:rPr lang="en-US" dirty="0"/>
              <a:t>Distributions of levels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720" y="1654114"/>
            <a:ext cx="11353800" cy="273426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953125" y="5558231"/>
            <a:ext cx="26003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By far not everyone realizes </a:t>
            </a:r>
            <a:r>
              <a:rPr lang="en-US">
                <a:solidFill>
                  <a:srgbClr val="FF0000"/>
                </a:solidFill>
              </a:rPr>
              <a:t>graduate students are different</a:t>
            </a:r>
          </a:p>
        </p:txBody>
      </p:sp>
    </p:spTree>
    <p:extLst>
      <p:ext uri="{BB962C8B-B14F-4D97-AF65-F5344CB8AC3E}">
        <p14:creationId xmlns:p14="http://schemas.microsoft.com/office/powerpoint/2010/main" val="17352104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6289" y="459596"/>
            <a:ext cx="7134225" cy="50403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673053" y="1027906"/>
            <a:ext cx="24955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44.4% of subjects provide non-monotonic responses (“random”)</a:t>
            </a:r>
          </a:p>
          <a:p>
            <a:endParaRPr lang="en-US" b="1" dirty="0">
              <a:solidFill>
                <a:srgbClr val="FF0000"/>
              </a:solidFill>
            </a:endParaRPr>
          </a:p>
          <a:p>
            <a:r>
              <a:rPr lang="en-US" b="1" dirty="0">
                <a:solidFill>
                  <a:srgbClr val="FF0000"/>
                </a:solidFill>
              </a:rPr>
              <a:t>42.6% of subjects provide decreasing responses </a:t>
            </a:r>
          </a:p>
          <a:p>
            <a:endParaRPr lang="en-US" b="1" dirty="0">
              <a:solidFill>
                <a:srgbClr val="FF0000"/>
              </a:solidFill>
            </a:endParaRPr>
          </a:p>
          <a:p>
            <a:r>
              <a:rPr lang="en-US" b="1" dirty="0">
                <a:solidFill>
                  <a:srgbClr val="FF0000"/>
                </a:solidFill>
              </a:rPr>
              <a:t>(Result 3)</a:t>
            </a:r>
          </a:p>
          <a:p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603DE72-0FE2-C247-A015-4D7543A51695}"/>
              </a:ext>
            </a:extLst>
          </p:cNvPr>
          <p:cNvSpPr/>
          <p:nvPr/>
        </p:nvSpPr>
        <p:spPr>
          <a:xfrm>
            <a:off x="623092" y="5941236"/>
            <a:ext cx="110557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/>
              <a:t>Result 1b: In the Combo treatment, the average choice of subjects decreases as the number of graduate students increases.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40341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0464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Strategy method</a:t>
            </a:r>
            <a:br>
              <a:rPr lang="en-US" dirty="0"/>
            </a:br>
            <a:r>
              <a:rPr lang="en-US" dirty="0"/>
              <a:t>had no effect</a:t>
            </a:r>
            <a:br>
              <a:rPr lang="en-US" dirty="0"/>
            </a:br>
            <a:r>
              <a:rPr lang="en-US" dirty="0"/>
              <a:t>on behavior: 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72151" y="179388"/>
            <a:ext cx="5781675" cy="48903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5295900"/>
            <a:ext cx="1150620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754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Providing subjects with information about their partners affects behavior in a guessing game</a:t>
            </a:r>
          </a:p>
          <a:p>
            <a:pPr lvl="1"/>
            <a:r>
              <a:rPr lang="en-US" dirty="0"/>
              <a:t>A large fraction of subjects thinks strategically </a:t>
            </a:r>
          </a:p>
          <a:p>
            <a:pPr lvl="1"/>
            <a:r>
              <a:rPr lang="en-US" dirty="0"/>
              <a:t>But an equally large fraction doesn’t!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6835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Measuring the cognitive process (rough ideas)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Possible treatments: </a:t>
            </a:r>
          </a:p>
          <a:p>
            <a:r>
              <a:rPr lang="en-US" dirty="0"/>
              <a:t>CH-guess: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Report guess N.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“Your task is to predict the guess of the human opponent. Will the guess be larger or smaller than yours?” (Incentivized to make correct prediction)</a:t>
            </a:r>
          </a:p>
          <a:p>
            <a:r>
              <a:rPr lang="en-US" dirty="0"/>
              <a:t>CH-observation:</a:t>
            </a:r>
          </a:p>
          <a:p>
            <a:pPr lvl="1"/>
            <a:r>
              <a:rPr lang="en-US" dirty="0"/>
              <a:t>Subject is an outside observer of CH guess. His task is to predict the guess of a random human</a:t>
            </a:r>
          </a:p>
          <a:p>
            <a:pPr lvl="1"/>
            <a:r>
              <a:rPr lang="en-US" dirty="0"/>
              <a:t>See if the prediction is the same on average as the implied prediction in CH-guess </a:t>
            </a:r>
          </a:p>
          <a:p>
            <a:pPr lvl="1"/>
            <a:r>
              <a:rPr lang="en-US" dirty="0"/>
              <a:t>You can also ask subject why he/she made the prediction she did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6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Basic idea</a:t>
            </a:r>
            <a:r>
              <a:rPr lang="en-US" dirty="0"/>
              <a:t>: to see if information about other people can shift players’ beliefs in a beauty contest game </a:t>
            </a:r>
          </a:p>
          <a:p>
            <a:r>
              <a:rPr lang="en-US" b="1" dirty="0"/>
              <a:t>Classroom experiments</a:t>
            </a:r>
            <a:r>
              <a:rPr lang="en-US" dirty="0"/>
              <a:t>: envelopes handed out before class, instructions read, envelopes collected, payment at the end </a:t>
            </a:r>
          </a:p>
          <a:p>
            <a:r>
              <a:rPr lang="en-US" dirty="0"/>
              <a:t>“All the experiments lasted less than 10 minutes in total, including reading the instructions.”</a:t>
            </a:r>
          </a:p>
          <a:p>
            <a:r>
              <a:rPr lang="en-US" dirty="0"/>
              <a:t>3 </a:t>
            </a:r>
            <a:r>
              <a:rPr lang="en-US" b="1" dirty="0"/>
              <a:t>between-subjects</a:t>
            </a:r>
            <a:r>
              <a:rPr lang="en-US" dirty="0"/>
              <a:t> treatments:</a:t>
            </a:r>
          </a:p>
          <a:p>
            <a:pPr lvl="1"/>
            <a:r>
              <a:rPr lang="en-US" dirty="0"/>
              <a:t>Control</a:t>
            </a:r>
          </a:p>
          <a:p>
            <a:pPr lvl="1"/>
            <a:r>
              <a:rPr lang="en-US" dirty="0"/>
              <a:t>Computer</a:t>
            </a:r>
          </a:p>
          <a:p>
            <a:pPr lvl="1"/>
            <a:r>
              <a:rPr lang="en-US" dirty="0"/>
              <a:t>Graduate</a:t>
            </a:r>
          </a:p>
          <a:p>
            <a:r>
              <a:rPr lang="en-US" dirty="0"/>
              <a:t>One within-subjects treatment (Combo)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06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1513" y="857250"/>
            <a:ext cx="10682287" cy="5705475"/>
          </a:xfrm>
        </p:spPr>
        <p:txBody>
          <a:bodyPr/>
          <a:lstStyle/>
          <a:p>
            <a:r>
              <a:rPr lang="en-US" b="1" dirty="0"/>
              <a:t>Control: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Graduate: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9727"/>
            <a:ext cx="12221234" cy="10789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13" y="3490551"/>
            <a:ext cx="12192000" cy="231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496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Computer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35380"/>
            <a:ext cx="12192000" cy="221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962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Combo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Strategy method</a:t>
            </a:r>
            <a:r>
              <a:rPr lang="en-US" dirty="0"/>
              <a:t>: a choice made for each possible X, where X is the number of computers and 7-X the number of graduate students in your group. </a:t>
            </a:r>
          </a:p>
          <a:p>
            <a:pPr marL="0" indent="0">
              <a:buNone/>
            </a:pPr>
            <a:r>
              <a:rPr lang="en-US" dirty="0"/>
              <a:t>X=0, 1, 2, 3, 4, 5, 6 and 7</a:t>
            </a:r>
          </a:p>
          <a:p>
            <a:pPr marL="0" indent="0">
              <a:buNone/>
            </a:pPr>
            <a:r>
              <a:rPr lang="en-US" dirty="0"/>
              <a:t>At the end of the experiment, one X chosen for payment </a:t>
            </a:r>
          </a:p>
        </p:txBody>
      </p:sp>
    </p:spTree>
    <p:extLst>
      <p:ext uri="{BB962C8B-B14F-4D97-AF65-F5344CB8AC3E}">
        <p14:creationId xmlns:p14="http://schemas.microsoft.com/office/powerpoint/2010/main" val="434969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Hypotheses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562" y="2176475"/>
            <a:ext cx="11524875" cy="8368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562" y="3758477"/>
            <a:ext cx="11625076" cy="679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31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4362" y="1057274"/>
            <a:ext cx="11215687" cy="5686425"/>
          </a:xfrm>
        </p:spPr>
        <p:txBody>
          <a:bodyPr>
            <a:normAutofit/>
          </a:bodyPr>
          <a:lstStyle/>
          <a:p>
            <a:r>
              <a:rPr lang="en-US" b="1" dirty="0"/>
              <a:t>Level-k predictions</a:t>
            </a:r>
          </a:p>
          <a:p>
            <a:pPr lvl="1"/>
            <a:r>
              <a:rPr lang="en-US" dirty="0"/>
              <a:t>Level-0: Random in [0,100]</a:t>
            </a:r>
          </a:p>
          <a:p>
            <a:pPr lvl="1"/>
            <a:r>
              <a:rPr lang="en-US" dirty="0"/>
              <a:t>Level-1: </a:t>
            </a:r>
            <a:r>
              <a:rPr lang="nb-NO" dirty="0"/>
              <a:t>31.8181 </a:t>
            </a:r>
            <a:r>
              <a:rPr lang="en-US" dirty="0"/>
              <a:t>(notice subject’s number is counted in the average) </a:t>
            </a:r>
          </a:p>
          <a:p>
            <a:pPr lvl="1"/>
            <a:r>
              <a:rPr lang="en-US" dirty="0"/>
              <a:t>Level-2: </a:t>
            </a:r>
            <a:r>
              <a:rPr lang="is-IS" dirty="0"/>
              <a:t>20.236364</a:t>
            </a:r>
          </a:p>
          <a:p>
            <a:pPr lvl="1"/>
            <a:r>
              <a:rPr lang="is-IS" dirty="0"/>
              <a:t>Level-3: </a:t>
            </a:r>
            <a:r>
              <a:rPr lang="fi-FI" dirty="0"/>
              <a:t>12.877686</a:t>
            </a:r>
          </a:p>
          <a:p>
            <a:pPr lvl="1"/>
            <a:r>
              <a:rPr lang="fi-FI" dirty="0" err="1"/>
              <a:t>Etc</a:t>
            </a:r>
            <a:endParaRPr lang="fi-FI" dirty="0"/>
          </a:p>
          <a:p>
            <a:endParaRPr lang="en-US" dirty="0"/>
          </a:p>
          <a:p>
            <a:r>
              <a:rPr lang="en-US" b="1" dirty="0"/>
              <a:t>Nagel’s classification (for human-human treatments)</a:t>
            </a:r>
          </a:p>
          <a:p>
            <a:pPr lvl="1"/>
            <a:r>
              <a:rPr lang="en-US" dirty="0"/>
              <a:t>Level-0: 45 to 50</a:t>
            </a:r>
          </a:p>
          <a:p>
            <a:pPr lvl="1"/>
            <a:r>
              <a:rPr lang="en-US" dirty="0"/>
              <a:t>Level-1: 30 to 37</a:t>
            </a:r>
          </a:p>
          <a:p>
            <a:pPr lvl="1"/>
            <a:r>
              <a:rPr lang="en-US" dirty="0"/>
              <a:t>Level-2: 20 to 25</a:t>
            </a:r>
          </a:p>
          <a:p>
            <a:pPr lvl="1"/>
            <a:r>
              <a:rPr lang="en-US" dirty="0"/>
              <a:t>Level-3: 13 to 16</a:t>
            </a:r>
          </a:p>
        </p:txBody>
      </p:sp>
    </p:spTree>
    <p:extLst>
      <p:ext uri="{BB962C8B-B14F-4D97-AF65-F5344CB8AC3E}">
        <p14:creationId xmlns:p14="http://schemas.microsoft.com/office/powerpoint/2010/main" val="852021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AE597-41CC-2F4A-B3C1-1C0A26359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1904"/>
            <a:ext cx="10515600" cy="1325563"/>
          </a:xfrm>
        </p:spPr>
        <p:txBody>
          <a:bodyPr>
            <a:normAutofit/>
          </a:bodyPr>
          <a:lstStyle/>
          <a:p>
            <a:r>
              <a:rPr lang="en-GB" sz="4000" b="1" dirty="0"/>
              <a:t>Results</a:t>
            </a:r>
            <a:endParaRPr lang="en-RU" sz="4000" b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0B6DFED-B076-C249-A864-6CA0D6EA6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77467"/>
            <a:ext cx="10515600" cy="390306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40D1DAD-3120-9740-BF69-EFE131F4D8C0}"/>
              </a:ext>
            </a:extLst>
          </p:cNvPr>
          <p:cNvSpPr/>
          <p:nvPr/>
        </p:nvSpPr>
        <p:spPr>
          <a:xfrm>
            <a:off x="623092" y="5941236"/>
            <a:ext cx="110557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/>
              <a:t>Result 0: </a:t>
            </a:r>
            <a:r>
              <a:rPr lang="en-GB" b="1" dirty="0" err="1"/>
              <a:t>Behavior</a:t>
            </a:r>
            <a:r>
              <a:rPr lang="en-GB" b="1" dirty="0"/>
              <a:t> in the Control treatment is similar to the </a:t>
            </a:r>
            <a:r>
              <a:rPr lang="en-GB" b="1" dirty="0" err="1"/>
              <a:t>behavior</a:t>
            </a:r>
            <a:r>
              <a:rPr lang="en-GB" b="1" dirty="0"/>
              <a:t> reported in other experimental studies of the 2</a:t>
            </a:r>
            <a:r>
              <a:rPr lang="en-GB" dirty="0"/>
              <a:t>/</a:t>
            </a:r>
            <a:r>
              <a:rPr lang="en-GB" b="1" dirty="0"/>
              <a:t>3 guessing game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77430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AE597-41CC-2F4A-B3C1-1C0A26359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1904"/>
            <a:ext cx="10515600" cy="1325563"/>
          </a:xfrm>
        </p:spPr>
        <p:txBody>
          <a:bodyPr>
            <a:normAutofit/>
          </a:bodyPr>
          <a:lstStyle/>
          <a:p>
            <a:endParaRPr lang="en-RU" sz="4000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40D1DAD-3120-9740-BF69-EFE131F4D8C0}"/>
              </a:ext>
            </a:extLst>
          </p:cNvPr>
          <p:cNvSpPr/>
          <p:nvPr/>
        </p:nvSpPr>
        <p:spPr>
          <a:xfrm>
            <a:off x="623092" y="5941236"/>
            <a:ext cx="110557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/>
              <a:t>Result 1a: The distribution of observed cognitive levels in the Graduate treatment is shifted towards higher cognitive levels compared with the Control treatment. The opposite is true in the Computer treatment. 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05F1E2-6319-2B4C-BA82-2179CB8AC1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RU" dirty="0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AB41FFAE-E756-5A4D-AD7C-A84E8718F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144" y="681037"/>
            <a:ext cx="6625663" cy="51468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96808DF-80AF-224E-B865-90F200FD64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8513" y="1415021"/>
            <a:ext cx="4873321" cy="343222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08E2BCB-3ED0-4644-A80C-945EA01793ED}"/>
              </a:ext>
            </a:extLst>
          </p:cNvPr>
          <p:cNvSpPr txBox="1"/>
          <p:nvPr/>
        </p:nvSpPr>
        <p:spPr>
          <a:xfrm>
            <a:off x="4525321" y="4108583"/>
            <a:ext cx="19551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51% of subjects fail</a:t>
            </a:r>
            <a:br>
              <a:rPr lang="en-US" sz="1400" b="1" dirty="0">
                <a:solidFill>
                  <a:srgbClr val="FF0000"/>
                </a:solidFill>
              </a:rPr>
            </a:br>
            <a:r>
              <a:rPr lang="en-US" sz="1400" b="1" dirty="0">
                <a:solidFill>
                  <a:srgbClr val="FF0000"/>
                </a:solidFill>
              </a:rPr>
              <a:t>to best respond </a:t>
            </a:r>
            <a:br>
              <a:rPr lang="en-US" sz="1400" b="1" dirty="0">
                <a:solidFill>
                  <a:srgbClr val="FF0000"/>
                </a:solidFill>
              </a:rPr>
            </a:br>
            <a:r>
              <a:rPr lang="en-US" sz="1400" b="1" dirty="0">
                <a:solidFill>
                  <a:srgbClr val="FF0000"/>
                </a:solidFill>
              </a:rPr>
              <a:t>against computer (Result 2)</a:t>
            </a:r>
            <a:endParaRPr 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26824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5481</TotalTime>
  <Words>483</Words>
  <Application>Microsoft Macintosh PowerPoint</Application>
  <PresentationFormat>Widescreen</PresentationFormat>
  <Paragraphs>69</Paragraphs>
  <Slides>14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Beliefs and endogenous cognitive levels: An experimental study</vt:lpstr>
      <vt:lpstr>Summary </vt:lpstr>
      <vt:lpstr>PowerPoint Presentation</vt:lpstr>
      <vt:lpstr>PowerPoint Presentation</vt:lpstr>
      <vt:lpstr>PowerPoint Presentation</vt:lpstr>
      <vt:lpstr>Hypotheses </vt:lpstr>
      <vt:lpstr>PowerPoint Presentation</vt:lpstr>
      <vt:lpstr>Results</vt:lpstr>
      <vt:lpstr>PowerPoint Presentation</vt:lpstr>
      <vt:lpstr>Distributions of levels </vt:lpstr>
      <vt:lpstr>PowerPoint Presentation</vt:lpstr>
      <vt:lpstr>Strategy method had no effect on behavior: </vt:lpstr>
      <vt:lpstr>Summary</vt:lpstr>
      <vt:lpstr>Measuring the cognitive process (rough ideas)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Beliefs and endogenous cognitive levels: An experimental study</dc:title>
  <dc:creator>PIOTR EVDOKIMOV</dc:creator>
  <cp:lastModifiedBy>Евдокимов Петр Евгеньевич</cp:lastModifiedBy>
  <cp:revision>21</cp:revision>
  <cp:lastPrinted>2019-10-08T12:53:34Z</cp:lastPrinted>
  <dcterms:created xsi:type="dcterms:W3CDTF">2019-10-07T21:31:53Z</dcterms:created>
  <dcterms:modified xsi:type="dcterms:W3CDTF">2022-01-11T14:36:09Z</dcterms:modified>
</cp:coreProperties>
</file>

<file path=docProps/thumbnail.jpeg>
</file>